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1" r:id="rId3"/>
    <p:sldId id="258" r:id="rId4"/>
    <p:sldId id="257" r:id="rId5"/>
    <p:sldId id="259" r:id="rId6"/>
    <p:sldId id="266" r:id="rId7"/>
    <p:sldId id="264" r:id="rId8"/>
    <p:sldId id="261" r:id="rId9"/>
    <p:sldId id="256" r:id="rId10"/>
    <p:sldId id="28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55" d="100"/>
          <a:sy n="55" d="100"/>
        </p:scale>
        <p:origin x="62" y="63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111124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377266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45014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35481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201430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394930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128136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306340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240905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333616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89740-734D-4C3E-8842-3B641381B4D6}"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1FEE16-CE73-4316-B4F5-E21B83CCD4BC}" type="slidenum">
              <a:rPr lang="en-US" smtClean="0"/>
              <a:t>‹#›</a:t>
            </a:fld>
            <a:endParaRPr lang="en-US" dirty="0"/>
          </a:p>
        </p:txBody>
      </p:sp>
    </p:spTree>
    <p:extLst>
      <p:ext uri="{BB962C8B-B14F-4D97-AF65-F5344CB8AC3E}">
        <p14:creationId xmlns:p14="http://schemas.microsoft.com/office/powerpoint/2010/main" val="234474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89740-734D-4C3E-8842-3B641381B4D6}" type="datetimeFigureOut">
              <a:rPr lang="en-US" smtClean="0"/>
              <a:t>11/13/2015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FEE16-CE73-4316-B4F5-E21B83CCD4BC}" type="slidenum">
              <a:rPr lang="en-US" smtClean="0"/>
              <a:t>‹#›</a:t>
            </a:fld>
            <a:endParaRPr lang="en-US" dirty="0"/>
          </a:p>
        </p:txBody>
      </p:sp>
    </p:spTree>
    <p:extLst>
      <p:ext uri="{BB962C8B-B14F-4D97-AF65-F5344CB8AC3E}">
        <p14:creationId xmlns:p14="http://schemas.microsoft.com/office/powerpoint/2010/main" val="3637845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helioviewe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adio -- a red disk of Sun on black background" title="Radio"/>
          <p:cNvPicPr>
            <a:picLocks noChangeAspect="1" noChangeArrowheads="1"/>
          </p:cNvPicPr>
          <p:nvPr/>
        </p:nvPicPr>
        <p:blipFill rotWithShape="1">
          <a:blip r:embed="rId2">
            <a:extLst>
              <a:ext uri="{28A0092B-C50C-407E-A947-70E740481C1C}">
                <a14:useLocalDpi xmlns:a14="http://schemas.microsoft.com/office/drawing/2010/main" val="0"/>
              </a:ext>
            </a:extLst>
          </a:blip>
          <a:srcRect t="8352" r="1455" b="7209"/>
          <a:stretch/>
        </p:blipFill>
        <p:spPr bwMode="auto">
          <a:xfrm>
            <a:off x="706581" y="0"/>
            <a:ext cx="8007927" cy="686178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657345" y="443346"/>
            <a:ext cx="1829347" cy="923330"/>
          </a:xfrm>
          <a:prstGeom prst="rect">
            <a:avLst/>
          </a:prstGeom>
          <a:noFill/>
        </p:spPr>
        <p:txBody>
          <a:bodyPr wrap="none" rtlCol="0">
            <a:spAutoFit/>
          </a:bodyPr>
          <a:lstStyle>
            <a:defPPr>
              <a:defRPr lang="en-US"/>
            </a:defPPr>
            <a:lvl1pPr algn="ctr">
              <a:defRPr sz="5400" b="1">
                <a:ln w="12700" cmpd="sng">
                  <a:solidFill>
                    <a:schemeClr val="accent4"/>
                  </a:solidFill>
                  <a:prstDash val="solid"/>
                </a:ln>
                <a:gradFill>
                  <a:gsLst>
                    <a:gs pos="38000">
                      <a:schemeClr val="bg1">
                        <a:lumMod val="50000"/>
                      </a:schemeClr>
                    </a:gs>
                    <a:gs pos="87000">
                      <a:schemeClr val="bg1">
                        <a:lumMod val="95000"/>
                      </a:schemeClr>
                    </a:gs>
                  </a:gsLst>
                  <a:lin ang="5400000"/>
                </a:gradFill>
              </a:defRPr>
            </a:lvl1pPr>
          </a:lstStyle>
          <a:p>
            <a:r>
              <a:rPr lang="en-US" dirty="0" smtClean="0">
                <a:solidFill>
                  <a:schemeClr val="tx1"/>
                </a:solidFill>
              </a:rPr>
              <a:t>Radio</a:t>
            </a:r>
            <a:endParaRPr lang="en-US" sz="2400" dirty="0">
              <a:solidFill>
                <a:schemeClr val="tx1"/>
              </a:solidFill>
            </a:endParaRPr>
          </a:p>
        </p:txBody>
      </p:sp>
    </p:spTree>
    <p:extLst>
      <p:ext uri="{BB962C8B-B14F-4D97-AF65-F5344CB8AC3E}">
        <p14:creationId xmlns:p14="http://schemas.microsoft.com/office/powerpoint/2010/main" val="3109877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916" y="-151340"/>
            <a:ext cx="7886700" cy="1325563"/>
          </a:xfrm>
        </p:spPr>
        <p:txBody>
          <a:bodyPr/>
          <a:lstStyle/>
          <a:p>
            <a:r>
              <a:rPr lang="en-US" dirty="0" smtClean="0"/>
              <a:t>Instructor notes</a:t>
            </a:r>
            <a:endParaRPr lang="en-US" dirty="0"/>
          </a:p>
        </p:txBody>
      </p:sp>
      <p:sp>
        <p:nvSpPr>
          <p:cNvPr id="3" name="Content Placeholder 2"/>
          <p:cNvSpPr>
            <a:spLocks noGrp="1"/>
          </p:cNvSpPr>
          <p:nvPr>
            <p:ph idx="1"/>
          </p:nvPr>
        </p:nvSpPr>
        <p:spPr>
          <a:xfrm>
            <a:off x="637117" y="982133"/>
            <a:ext cx="7886700" cy="5398030"/>
          </a:xfrm>
        </p:spPr>
        <p:txBody>
          <a:bodyPr>
            <a:noAutofit/>
          </a:bodyPr>
          <a:lstStyle/>
          <a:p>
            <a:r>
              <a:rPr lang="en-US" sz="1600" dirty="0" smtClean="0">
                <a:latin typeface="Cambria"/>
                <a:cs typeface="Cambria"/>
              </a:rPr>
              <a:t>There is one picture of the Sun in all wavelengths except:</a:t>
            </a:r>
          </a:p>
          <a:p>
            <a:pPr lvl="1"/>
            <a:r>
              <a:rPr lang="en-US" sz="1600" dirty="0" smtClean="0">
                <a:latin typeface="Cambria"/>
                <a:cs typeface="Cambria"/>
              </a:rPr>
              <a:t>Gamma rays – there are no images of the full Sun in gamma rays available.</a:t>
            </a:r>
          </a:p>
          <a:p>
            <a:pPr lvl="1"/>
            <a:r>
              <a:rPr lang="en-US" sz="1600" dirty="0" smtClean="0">
                <a:latin typeface="Cambria"/>
                <a:cs typeface="Cambria"/>
              </a:rPr>
              <a:t>Extreme Ultraviolet – there are three different EUV pictures because this is the range where the Sun is most interesting, and can look very different within just this part of the EM spectrum. </a:t>
            </a:r>
          </a:p>
          <a:p>
            <a:r>
              <a:rPr lang="en-US" sz="1600" dirty="0" smtClean="0">
                <a:latin typeface="Cambria"/>
                <a:cs typeface="Cambria"/>
              </a:rPr>
              <a:t>The magnetic field image is an image of the Sun’s magnetic field at the photosphere (same layer as the visible image of the Sun in this packet). A region of black and white close together indicates a Sun spot, with magnetic loops going from white to black.</a:t>
            </a:r>
          </a:p>
          <a:p>
            <a:r>
              <a:rPr lang="en-US" sz="1600" dirty="0" smtClean="0">
                <a:latin typeface="Cambria"/>
                <a:cs typeface="Cambria"/>
              </a:rPr>
              <a:t>Compare the visible, magnetic field, and EUV images. They are all taken at the same time on the same day. Can you pick out the big active region in the bottom left quadrant? (Note: radio, infrared and X-ray images are not from the same day).</a:t>
            </a:r>
          </a:p>
          <a:p>
            <a:r>
              <a:rPr lang="en-US" sz="1600" dirty="0" smtClean="0">
                <a:latin typeface="Cambria"/>
                <a:cs typeface="Cambria"/>
              </a:rPr>
              <a:t>Since we cannot see most of the EM spectrum with our eyes, scientists apply false color to images of different wavelengths in order to make features stand out clearer, and to tell the different wavelengths apart. The Sun is not actually colored as it appears here – this is just using light as a tool. </a:t>
            </a:r>
          </a:p>
          <a:p>
            <a:r>
              <a:rPr lang="en-US" sz="1600" dirty="0" smtClean="0">
                <a:latin typeface="Cambria"/>
                <a:cs typeface="Cambria"/>
              </a:rPr>
              <a:t>These images were gathered using the </a:t>
            </a:r>
            <a:r>
              <a:rPr lang="en-US" sz="1600" dirty="0" smtClean="0">
                <a:latin typeface="Cambria"/>
                <a:cs typeface="Cambria"/>
                <a:hlinkClick r:id="rId2"/>
              </a:rPr>
              <a:t>www.helioviewer.org</a:t>
            </a:r>
            <a:r>
              <a:rPr lang="en-US" sz="1600" dirty="0" smtClean="0">
                <a:latin typeface="Cambria"/>
                <a:cs typeface="Cambria"/>
              </a:rPr>
              <a:t> website (you can create your own images there too!) using data from the </a:t>
            </a:r>
            <a:r>
              <a:rPr lang="en-US" sz="1600" dirty="0" err="1" smtClean="0">
                <a:latin typeface="Cambria"/>
                <a:cs typeface="Cambria"/>
              </a:rPr>
              <a:t>Nobyama</a:t>
            </a:r>
            <a:r>
              <a:rPr lang="en-US" sz="1600" dirty="0" smtClean="0">
                <a:latin typeface="Cambria"/>
                <a:cs typeface="Cambria"/>
              </a:rPr>
              <a:t> Radio Heliograph (radio), National Solar Observatory (infrared), Solar Dynamics Observatory (visible, magnetic field and  EUV) and Yohkoh (X-ray).</a:t>
            </a:r>
          </a:p>
        </p:txBody>
      </p:sp>
    </p:spTree>
    <p:extLst>
      <p:ext uri="{BB962C8B-B14F-4D97-AF65-F5344CB8AC3E}">
        <p14:creationId xmlns:p14="http://schemas.microsoft.com/office/powerpoint/2010/main" val="233491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rared - an orange disk of Sun on black background" title="Infr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3" y="41564"/>
            <a:ext cx="6816436" cy="68164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327639" y="443346"/>
            <a:ext cx="2488758" cy="923330"/>
          </a:xfrm>
          <a:prstGeom prst="rect">
            <a:avLst/>
          </a:prstGeom>
          <a:noFill/>
        </p:spPr>
        <p:txBody>
          <a:bodyPr wrap="none" rtlCol="0">
            <a:spAutoFit/>
          </a:bodyPr>
          <a:lstStyle>
            <a:defPPr>
              <a:defRPr lang="en-US"/>
            </a:defPPr>
            <a:lvl1pPr algn="ctr">
              <a:defRPr sz="5400" b="1">
                <a:ln w="12700" cmpd="sng">
                  <a:solidFill>
                    <a:schemeClr val="accent4"/>
                  </a:solidFill>
                  <a:prstDash val="solid"/>
                </a:ln>
                <a:gradFill>
                  <a:gsLst>
                    <a:gs pos="38000">
                      <a:schemeClr val="bg1">
                        <a:lumMod val="50000"/>
                      </a:schemeClr>
                    </a:gs>
                    <a:gs pos="87000">
                      <a:schemeClr val="bg1">
                        <a:lumMod val="95000"/>
                      </a:schemeClr>
                    </a:gs>
                  </a:gsLst>
                  <a:lin ang="5400000"/>
                </a:gradFill>
              </a:defRPr>
            </a:lvl1pPr>
          </a:lstStyle>
          <a:p>
            <a:r>
              <a:rPr lang="en-US" dirty="0" smtClean="0">
                <a:solidFill>
                  <a:schemeClr val="tx1"/>
                </a:solidFill>
              </a:rPr>
              <a:t>Infrared</a:t>
            </a:r>
            <a:endParaRPr lang="en-US" sz="2400" dirty="0">
              <a:solidFill>
                <a:schemeClr val="tx1"/>
              </a:solidFill>
            </a:endParaRPr>
          </a:p>
        </p:txBody>
      </p:sp>
    </p:spTree>
    <p:extLst>
      <p:ext uri="{BB962C8B-B14F-4D97-AF65-F5344CB8AC3E}">
        <p14:creationId xmlns:p14="http://schemas.microsoft.com/office/powerpoint/2010/main" val="3443741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Visible - a yellow disk of Sun on black background" title="Vis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27180"/>
          </a:xfrm>
          <a:prstGeom prst="rect">
            <a:avLst/>
          </a:prstGeom>
        </p:spPr>
      </p:pic>
      <p:sp>
        <p:nvSpPr>
          <p:cNvPr id="5" name="TextBox 4"/>
          <p:cNvSpPr txBox="1"/>
          <p:nvPr/>
        </p:nvSpPr>
        <p:spPr>
          <a:xfrm>
            <a:off x="3521582" y="443346"/>
            <a:ext cx="2100868" cy="923330"/>
          </a:xfrm>
          <a:prstGeom prst="rect">
            <a:avLst/>
          </a:prstGeom>
          <a:noFill/>
        </p:spPr>
        <p:txBody>
          <a:bodyPr wrap="none" rtlCol="0">
            <a:spAutoFit/>
          </a:bodyPr>
          <a:lstStyle>
            <a:defPPr>
              <a:defRPr lang="en-US"/>
            </a:defPPr>
            <a:lvl1pPr algn="ctr">
              <a:defRPr sz="5400" b="1">
                <a:ln w="12700" cmpd="sng">
                  <a:solidFill>
                    <a:schemeClr val="accent4"/>
                  </a:solidFill>
                  <a:prstDash val="solid"/>
                </a:ln>
              </a:defRPr>
            </a:lvl1pPr>
          </a:lstStyle>
          <a:p>
            <a:r>
              <a:rPr lang="en-US" dirty="0" smtClean="0"/>
              <a:t>Visible</a:t>
            </a:r>
            <a:endParaRPr lang="en-US" dirty="0"/>
          </a:p>
        </p:txBody>
      </p:sp>
    </p:spTree>
    <p:extLst>
      <p:ext uri="{BB962C8B-B14F-4D97-AF65-F5344CB8AC3E}">
        <p14:creationId xmlns:p14="http://schemas.microsoft.com/office/powerpoint/2010/main" val="206775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Magnetic Field - a gray disk of Sun on black background" title="Magnetic Fie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27180"/>
          </a:xfrm>
          <a:prstGeom prst="rect">
            <a:avLst/>
          </a:prstGeom>
        </p:spPr>
      </p:pic>
      <p:sp>
        <p:nvSpPr>
          <p:cNvPr id="6" name="TextBox 5"/>
          <p:cNvSpPr txBox="1"/>
          <p:nvPr/>
        </p:nvSpPr>
        <p:spPr>
          <a:xfrm>
            <a:off x="2415785" y="443346"/>
            <a:ext cx="4312463"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Magnetic field</a:t>
            </a:r>
          </a:p>
        </p:txBody>
      </p:sp>
    </p:spTree>
    <p:extLst>
      <p:ext uri="{BB962C8B-B14F-4D97-AF65-F5344CB8AC3E}">
        <p14:creationId xmlns:p14="http://schemas.microsoft.com/office/powerpoint/2010/main" val="4246439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Far Ultraviolet - a brownish-red disk of Sun on black background" title="Far Ultraviol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27180"/>
          </a:xfrm>
          <a:prstGeom prst="rect">
            <a:avLst/>
          </a:prstGeom>
        </p:spPr>
      </p:pic>
      <p:sp>
        <p:nvSpPr>
          <p:cNvPr id="5" name="TextBox 4"/>
          <p:cNvSpPr txBox="1"/>
          <p:nvPr/>
        </p:nvSpPr>
        <p:spPr>
          <a:xfrm>
            <a:off x="2408952" y="443346"/>
            <a:ext cx="4326124"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Far Ultraviolet</a:t>
            </a:r>
          </a:p>
        </p:txBody>
      </p:sp>
    </p:spTree>
    <p:extLst>
      <p:ext uri="{BB962C8B-B14F-4D97-AF65-F5344CB8AC3E}">
        <p14:creationId xmlns:p14="http://schemas.microsoft.com/office/powerpoint/2010/main" val="3313255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Extreme Ultrviolet - a turquoise disk of Sun on black background" title="Extreme Ultrviol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27180"/>
          </a:xfrm>
          <a:prstGeom prst="rect">
            <a:avLst/>
          </a:prstGeom>
        </p:spPr>
      </p:pic>
      <p:sp>
        <p:nvSpPr>
          <p:cNvPr id="5" name="TextBox 4"/>
          <p:cNvSpPr txBox="1"/>
          <p:nvPr/>
        </p:nvSpPr>
        <p:spPr>
          <a:xfrm>
            <a:off x="1660493" y="443346"/>
            <a:ext cx="5823041"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a:t>
            </a:r>
          </a:p>
        </p:txBody>
      </p:sp>
    </p:spTree>
    <p:extLst>
      <p:ext uri="{BB962C8B-B14F-4D97-AF65-F5344CB8AC3E}">
        <p14:creationId xmlns:p14="http://schemas.microsoft.com/office/powerpoint/2010/main" val="1443176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Extreme Ultrviolet - an amber disk of Sun on black background showing a very active Sun" title="Extreme Ultrviol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3"/>
            <a:ext cx="9144000" cy="6527180"/>
          </a:xfrm>
          <a:prstGeom prst="rect">
            <a:avLst/>
          </a:prstGeom>
        </p:spPr>
      </p:pic>
      <p:sp>
        <p:nvSpPr>
          <p:cNvPr id="5" name="TextBox 4"/>
          <p:cNvSpPr txBox="1"/>
          <p:nvPr/>
        </p:nvSpPr>
        <p:spPr>
          <a:xfrm>
            <a:off x="1660493" y="443346"/>
            <a:ext cx="5823041"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a:t>
            </a:r>
          </a:p>
        </p:txBody>
      </p:sp>
    </p:spTree>
    <p:extLst>
      <p:ext uri="{BB962C8B-B14F-4D97-AF65-F5344CB8AC3E}">
        <p14:creationId xmlns:p14="http://schemas.microsoft.com/office/powerpoint/2010/main" val="251207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a blue  disk of Sun on black background showing a very active Su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27180"/>
          </a:xfrm>
          <a:prstGeom prst="rect">
            <a:avLst/>
          </a:prstGeom>
        </p:spPr>
      </p:pic>
      <p:sp>
        <p:nvSpPr>
          <p:cNvPr id="5" name="TextBox 4"/>
          <p:cNvSpPr txBox="1"/>
          <p:nvPr/>
        </p:nvSpPr>
        <p:spPr>
          <a:xfrm>
            <a:off x="1660493" y="443346"/>
            <a:ext cx="5823041"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Extreme Ultraviolet</a:t>
            </a:r>
          </a:p>
        </p:txBody>
      </p:sp>
    </p:spTree>
    <p:extLst>
      <p:ext uri="{BB962C8B-B14F-4D97-AF65-F5344CB8AC3E}">
        <p14:creationId xmlns:p14="http://schemas.microsoft.com/office/powerpoint/2010/main" val="260162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ray - an amber disk of Sun on black background showing a very active Sun" title="X-r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27180"/>
          </a:xfrm>
          <a:prstGeom prst="rect">
            <a:avLst/>
          </a:prstGeom>
        </p:spPr>
      </p:pic>
      <p:sp>
        <p:nvSpPr>
          <p:cNvPr id="27" name="TextBox 26"/>
          <p:cNvSpPr txBox="1"/>
          <p:nvPr/>
        </p:nvSpPr>
        <p:spPr>
          <a:xfrm>
            <a:off x="3602856" y="443346"/>
            <a:ext cx="1938288" cy="923330"/>
          </a:xfrm>
          <a:prstGeom prst="rect">
            <a:avLst/>
          </a:prstGeom>
          <a:noFill/>
        </p:spPr>
        <p:txBody>
          <a:bodyPr wrap="none" rtlCol="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X-rays</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099969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4by3_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by3_theme" id="{21EF5216-EEED-407E-9D40-C78D5E3F85C0}" vid="{E8327134-FC13-4AEF-8007-CD1123BE392F}"/>
    </a:ext>
  </a:extLst>
</a:theme>
</file>

<file path=docProps/app.xml><?xml version="1.0" encoding="utf-8"?>
<Properties xmlns="http://schemas.openxmlformats.org/officeDocument/2006/extended-properties" xmlns:vt="http://schemas.openxmlformats.org/officeDocument/2006/docPropsVTypes">
  <Template>Default Theme</Template>
  <TotalTime>240</TotalTime>
  <Words>293</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vt:lpstr>
      <vt:lpstr>4by3_theme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Instructor notes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Raftery</dc:creator>
  <cp:lastModifiedBy>Karin Hauck</cp:lastModifiedBy>
  <cp:revision>28</cp:revision>
  <dcterms:created xsi:type="dcterms:W3CDTF">2014-12-03T01:18:50Z</dcterms:created>
  <dcterms:modified xsi:type="dcterms:W3CDTF">2015-11-13T20:32:05Z</dcterms:modified>
</cp:coreProperties>
</file>